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2"/>
  </p:notesMasterIdLst>
  <p:sldIdLst>
    <p:sldId id="269" r:id="rId2"/>
    <p:sldId id="268" r:id="rId3"/>
    <p:sldId id="279" r:id="rId4"/>
    <p:sldId id="277" r:id="rId5"/>
    <p:sldId id="280" r:id="rId6"/>
    <p:sldId id="281" r:id="rId7"/>
    <p:sldId id="273" r:id="rId8"/>
    <p:sldId id="274" r:id="rId9"/>
    <p:sldId id="282" r:id="rId10"/>
    <p:sldId id="27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11"/>
    <p:restoredTop sz="70318"/>
  </p:normalViewPr>
  <p:slideViewPr>
    <p:cSldViewPr snapToGrid="0" snapToObjects="1">
      <p:cViewPr varScale="1">
        <p:scale>
          <a:sx n="55" d="100"/>
          <a:sy n="55" d="100"/>
        </p:scale>
        <p:origin x="20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B21CB-BCD1-F543-9FD7-F7EB6F65B4F6}" type="datetimeFigureOut">
              <a:rPr lang="en-US" smtClean="0"/>
              <a:t>4/3/20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25C06-44EB-CE44-A58A-EF1465F3C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9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25C06-44EB-CE44-A58A-EF1465F3CE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44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Mars is a cold dead planet</a:t>
            </a:r>
          </a:p>
          <a:p>
            <a:pPr marL="171450" indent="-171450">
              <a:buFontTx/>
              <a:buChar char="-"/>
            </a:pPr>
            <a:r>
              <a:rPr lang="en-US" dirty="0"/>
              <a:t>Had a lot of water, where did it go?</a:t>
            </a:r>
          </a:p>
          <a:p>
            <a:pPr marL="171450" indent="-171450">
              <a:buFontTx/>
              <a:buChar char="-"/>
            </a:pPr>
            <a:r>
              <a:rPr lang="en-US" dirty="0"/>
              <a:t>Was it ever habitable? Potential for life?</a:t>
            </a:r>
          </a:p>
          <a:p>
            <a:pPr marL="171450" indent="-171450">
              <a:buFontTx/>
              <a:buChar char="-"/>
            </a:pPr>
            <a:r>
              <a:rPr lang="en-US" dirty="0"/>
              <a:t>Can we ever live in Mars again?</a:t>
            </a:r>
          </a:p>
          <a:p>
            <a:pPr marL="171450" indent="-171450">
              <a:buFontTx/>
              <a:buChar char="-"/>
            </a:pPr>
            <a:r>
              <a:rPr lang="en-US" dirty="0"/>
              <a:t>Understanding the past Martian surface will help us better answer these questions…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25C06-44EB-CE44-A58A-EF1465F3CE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dirty="0"/>
              <a:t>What are valley networks?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Valley Networks are features created by aqueous conditions on Mars, carving out numerous valleys on the surface on Mars.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This indicates a past of fluvial activity on Mars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25C06-44EB-CE44-A58A-EF1465F3CE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93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olivine?</a:t>
            </a:r>
          </a:p>
          <a:p>
            <a:r>
              <a:rPr lang="en-US" dirty="0"/>
              <a:t>Why do we care?</a:t>
            </a:r>
          </a:p>
          <a:p>
            <a:r>
              <a:rPr lang="en-US" dirty="0"/>
              <a:t>What does it mean?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Olivine is all over mars, mainly due to volcanism</a:t>
            </a:r>
          </a:p>
          <a:p>
            <a:pPr marL="171450" indent="-171450">
              <a:buFontTx/>
              <a:buChar char="-"/>
            </a:pPr>
            <a:r>
              <a:rPr lang="en-US" dirty="0"/>
              <a:t>Olivine is a soft mineral, mainly being weathered away by water processes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extensiveness of Olivine on the surface of Mars indicates that there hasn’t been any active processes happening to weather away the Olivine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DCS band combination, olivine ap- pears as a bright purple/magenta color on the surface duetoitsrelativelylowemissivitynear11</a:t>
            </a:r>
            <a:r>
              <a:rPr lang="el-G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μ!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,making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easily identifiable in these products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25C06-44EB-CE44-A58A-EF1465F3CE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5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D795-8B73-3547-8247-B82DB113796A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2C27-45FD-194F-8262-6F9F6F581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1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D795-8B73-3547-8247-B82DB113796A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2C27-45FD-194F-8262-6F9F6F581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9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D795-8B73-3547-8247-B82DB113796A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2C27-45FD-194F-8262-6F9F6F581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7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D795-8B73-3547-8247-B82DB113796A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2C27-45FD-194F-8262-6F9F6F581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5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D795-8B73-3547-8247-B82DB113796A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2C27-45FD-194F-8262-6F9F6F581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D795-8B73-3547-8247-B82DB113796A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2C27-45FD-194F-8262-6F9F6F581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5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D795-8B73-3547-8247-B82DB113796A}" type="datetimeFigureOut">
              <a:rPr lang="en-US" smtClean="0"/>
              <a:t>4/3/20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2C27-45FD-194F-8262-6F9F6F581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5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D795-8B73-3547-8247-B82DB113796A}" type="datetimeFigureOut">
              <a:rPr lang="en-US" smtClean="0"/>
              <a:t>4/3/20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2C27-45FD-194F-8262-6F9F6F581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D795-8B73-3547-8247-B82DB113796A}" type="datetimeFigureOut">
              <a:rPr lang="en-US" smtClean="0"/>
              <a:t>4/3/20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2C27-45FD-194F-8262-6F9F6F581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0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D795-8B73-3547-8247-B82DB113796A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2C27-45FD-194F-8262-6F9F6F581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67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FD795-8B73-3547-8247-B82DB113796A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82C27-45FD-194F-8262-6F9F6F581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FD795-8B73-3547-8247-B82DB113796A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82C27-45FD-194F-8262-6F9F6F581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2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ater, large, sitting, ocean&#10;&#10;Description automatically generated">
            <a:extLst>
              <a:ext uri="{FF2B5EF4-FFF2-40B4-BE49-F238E27FC236}">
                <a16:creationId xmlns:a16="http://schemas.microsoft.com/office/drawing/2014/main" id="{48EAAA5C-BEC9-034A-B75C-173A797B5E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49" r="8549"/>
          <a:stretch/>
        </p:blipFill>
        <p:spPr>
          <a:xfrm>
            <a:off x="0" y="-73152"/>
            <a:ext cx="12192000" cy="7004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AEFC5-4182-C34F-97F1-71C3B1868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33330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Investigating Ancient Inverted Valley Networks on Mars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E5CFA0-BD36-4D4B-B10D-0D783077E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24670"/>
            <a:ext cx="9144000" cy="165576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Hannah Zigo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Department of Astronomy and Planetary Science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Northern Arizona University</a:t>
            </a:r>
          </a:p>
        </p:txBody>
      </p:sp>
      <p:pic>
        <p:nvPicPr>
          <p:cNvPr id="5" name="Picture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C133E23-1658-624E-915E-D4EFE2DA0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9216" y="173957"/>
            <a:ext cx="1140384" cy="1201204"/>
          </a:xfrm>
          <a:prstGeom prst="rect">
            <a:avLst/>
          </a:prstGeom>
        </p:spPr>
      </p:pic>
      <p:pic>
        <p:nvPicPr>
          <p:cNvPr id="7" name="Picture 6" descr="A black sign with white text&#10;&#10;Description automatically generated">
            <a:extLst>
              <a:ext uri="{FF2B5EF4-FFF2-40B4-BE49-F238E27FC236}">
                <a16:creationId xmlns:a16="http://schemas.microsoft.com/office/drawing/2014/main" id="{BA502953-CC1C-6D47-80AD-21D797809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73957"/>
            <a:ext cx="1242242" cy="883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E051AB-CCC9-564B-B1A4-87207BF34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4408" y="5196224"/>
            <a:ext cx="1205192" cy="160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11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A212A-2C0B-5748-AA99-DDD3A33F2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48" y="643467"/>
            <a:ext cx="2436862" cy="3253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2FDA63-2841-2F4E-A64F-742BBE240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231" y="1776496"/>
            <a:ext cx="2620716" cy="982768"/>
          </a:xfrm>
          <a:prstGeom prst="rect">
            <a:avLst/>
          </a:prstGeom>
        </p:spPr>
      </p:pic>
      <p:pic>
        <p:nvPicPr>
          <p:cNvPr id="5" name="Picture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D50BFC5C-4359-7749-883A-DD72E7C6B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887" y="887637"/>
            <a:ext cx="2620715" cy="2760486"/>
          </a:xfrm>
          <a:prstGeom prst="rect">
            <a:avLst/>
          </a:prstGeom>
        </p:spPr>
      </p:pic>
      <p:pic>
        <p:nvPicPr>
          <p:cNvPr id="6" name="Picture 5" descr="A black sign with white text&#10;&#10;Description automatically generated">
            <a:extLst>
              <a:ext uri="{FF2B5EF4-FFF2-40B4-BE49-F238E27FC236}">
                <a16:creationId xmlns:a16="http://schemas.microsoft.com/office/drawing/2014/main" id="{33D23803-9C72-994E-8A50-4B8893948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541" y="1337527"/>
            <a:ext cx="2620715" cy="186070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C117A00-E1E3-4C50-9444-14FB2BC77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10F38-10CE-8D41-B3C6-92C25D301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4428318"/>
            <a:ext cx="8508512" cy="12740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Acknowledgments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072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itting, table, cup, black&#10;&#10;Description automatically generated">
            <a:extLst>
              <a:ext uri="{FF2B5EF4-FFF2-40B4-BE49-F238E27FC236}">
                <a16:creationId xmlns:a16="http://schemas.microsoft.com/office/drawing/2014/main" id="{B5D4ED74-CD5C-5E44-B748-A35CC25D2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4813" b="28937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tx2">
                <a:lumMod val="90000"/>
              </a:schemeClr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238C07-6EA3-6441-B472-6A0B11DF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Background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72C98-574F-B640-ABE3-8F112BFA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Cold and sad!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Life?</a:t>
            </a:r>
          </a:p>
          <a:p>
            <a:r>
              <a:rPr lang="en-US" sz="2000" dirty="0">
                <a:solidFill>
                  <a:srgbClr val="FFFFFF"/>
                </a:solidFill>
              </a:rPr>
              <a:t>Habitability/colonization</a:t>
            </a:r>
          </a:p>
        </p:txBody>
      </p:sp>
    </p:spTree>
    <p:extLst>
      <p:ext uri="{BB962C8B-B14F-4D97-AF65-F5344CB8AC3E}">
        <p14:creationId xmlns:p14="http://schemas.microsoft.com/office/powerpoint/2010/main" val="87842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3588F4-1948-B14B-B1F7-7760D387A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8" r="2" b="2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4F0802-E080-4645-BB2E-5B861D4F1AF9}"/>
              </a:ext>
            </a:extLst>
          </p:cNvPr>
          <p:cNvSpPr/>
          <p:nvPr/>
        </p:nvSpPr>
        <p:spPr>
          <a:xfrm>
            <a:off x="0" y="-10"/>
            <a:ext cx="6105653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CE4097-D7E3-094B-90B0-D9E9A1992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966" y="1574349"/>
            <a:ext cx="3601719" cy="158876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95000"/>
                  </a:schemeClr>
                </a:solidFill>
              </a:rPr>
              <a:t>Valley Networks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C65B1-ADFA-804D-8DAE-5452E9308CE8}"/>
              </a:ext>
            </a:extLst>
          </p:cNvPr>
          <p:cNvSpPr txBox="1"/>
          <p:nvPr/>
        </p:nvSpPr>
        <p:spPr>
          <a:xfrm>
            <a:off x="1580483" y="3388453"/>
            <a:ext cx="293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Noachian ~4 billion years old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C0972-A408-DB4D-A44D-C449354C694E}"/>
              </a:ext>
            </a:extLst>
          </p:cNvPr>
          <p:cNvSpPr txBox="1"/>
          <p:nvPr/>
        </p:nvSpPr>
        <p:spPr>
          <a:xfrm>
            <a:off x="2498009" y="398312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Carr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1995</a:t>
            </a:r>
          </a:p>
        </p:txBody>
      </p:sp>
    </p:spTree>
    <p:extLst>
      <p:ext uri="{BB962C8B-B14F-4D97-AF65-F5344CB8AC3E}">
        <p14:creationId xmlns:p14="http://schemas.microsoft.com/office/powerpoint/2010/main" val="1350991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rain, green, colorful&#10;&#10;Description automatically generated">
            <a:extLst>
              <a:ext uri="{FF2B5EF4-FFF2-40B4-BE49-F238E27FC236}">
                <a16:creationId xmlns:a16="http://schemas.microsoft.com/office/drawing/2014/main" id="{D83F3739-A360-D24D-80DF-4AF1A7A27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93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E2C78D-C942-CF48-8E3E-D0A53DD72679}"/>
              </a:ext>
            </a:extLst>
          </p:cNvPr>
          <p:cNvSpPr/>
          <p:nvPr/>
        </p:nvSpPr>
        <p:spPr>
          <a:xfrm>
            <a:off x="1" y="0"/>
            <a:ext cx="4305406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6E65D4-9B10-1343-94D1-78909CBE0E38}"/>
              </a:ext>
            </a:extLst>
          </p:cNvPr>
          <p:cNvSpPr txBox="1"/>
          <p:nvPr/>
        </p:nvSpPr>
        <p:spPr>
          <a:xfrm>
            <a:off x="215358" y="2864165"/>
            <a:ext cx="4305405" cy="2223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Chemical alteration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DCS bands 8 (11.79 </a:t>
            </a:r>
            <a:r>
              <a:rPr lang="en-US" dirty="0" err="1">
                <a:solidFill>
                  <a:schemeClr val="bg1"/>
                </a:solidFill>
              </a:rPr>
              <a:t>μm</a:t>
            </a:r>
            <a:r>
              <a:rPr lang="en-US" dirty="0">
                <a:solidFill>
                  <a:schemeClr val="bg1"/>
                </a:solidFill>
              </a:rPr>
              <a:t>), 7 (11.04 </a:t>
            </a:r>
            <a:r>
              <a:rPr lang="en-US" dirty="0" err="1">
                <a:solidFill>
                  <a:schemeClr val="bg1"/>
                </a:solidFill>
              </a:rPr>
              <a:t>μm</a:t>
            </a:r>
            <a:r>
              <a:rPr lang="en-US" dirty="0">
                <a:solidFill>
                  <a:schemeClr val="bg1"/>
                </a:solidFill>
              </a:rPr>
              <a:t>), and 5 (9.35 </a:t>
            </a:r>
            <a:r>
              <a:rPr lang="en-US" dirty="0" err="1">
                <a:solidFill>
                  <a:schemeClr val="bg1"/>
                </a:solidFill>
              </a:rPr>
              <a:t>μm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Low  emissivity near 11 </a:t>
            </a:r>
            <a:r>
              <a:rPr lang="en-US" dirty="0" err="1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744951-B395-CE40-A63F-671EF085C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58" y="1790404"/>
            <a:ext cx="3874686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Olivine</a:t>
            </a:r>
          </a:p>
        </p:txBody>
      </p:sp>
    </p:spTree>
    <p:extLst>
      <p:ext uri="{BB962C8B-B14F-4D97-AF65-F5344CB8AC3E}">
        <p14:creationId xmlns:p14="http://schemas.microsoft.com/office/powerpoint/2010/main" val="3796536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B6553-B7DC-F747-B3C5-E3CF447D2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E153A-B96D-1C44-AC9F-04BB898F9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13360-2560-8A45-9486-876F66965B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2427D-C09E-F542-A0C2-198765858CEF}"/>
              </a:ext>
            </a:extLst>
          </p:cNvPr>
          <p:cNvSpPr/>
          <p:nvPr/>
        </p:nvSpPr>
        <p:spPr>
          <a:xfrm>
            <a:off x="0" y="681037"/>
            <a:ext cx="12192000" cy="890954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</a:rPr>
              <a:t>What have we done?</a:t>
            </a:r>
          </a:p>
        </p:txBody>
      </p:sp>
    </p:spTree>
    <p:extLst>
      <p:ext uri="{BB962C8B-B14F-4D97-AF65-F5344CB8AC3E}">
        <p14:creationId xmlns:p14="http://schemas.microsoft.com/office/powerpoint/2010/main" val="180841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CD9D9-DF3A-9B42-9067-64B252A3C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663B-5038-3842-A632-C41D89C17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C360CFB-D610-BE41-8D59-831585758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-810"/>
          <a:stretch/>
        </p:blipFill>
        <p:spPr>
          <a:xfrm>
            <a:off x="0" y="0"/>
            <a:ext cx="12192000" cy="70338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5D57C1-44A3-BB4D-8F5C-38F812376485}"/>
              </a:ext>
            </a:extLst>
          </p:cNvPr>
          <p:cNvSpPr/>
          <p:nvPr/>
        </p:nvSpPr>
        <p:spPr>
          <a:xfrm>
            <a:off x="0" y="5018575"/>
            <a:ext cx="12192000" cy="890954"/>
          </a:xfrm>
          <a:prstGeom prst="rect">
            <a:avLst/>
          </a:prstGeom>
          <a:solidFill>
            <a:schemeClr val="tx1">
              <a:lumMod val="95000"/>
              <a:lumOff val="5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+mj-lt"/>
              </a:rPr>
              <a:t>What we’re investigating</a:t>
            </a:r>
          </a:p>
        </p:txBody>
      </p:sp>
    </p:spTree>
    <p:extLst>
      <p:ext uri="{BB962C8B-B14F-4D97-AF65-F5344CB8AC3E}">
        <p14:creationId xmlns:p14="http://schemas.microsoft.com/office/powerpoint/2010/main" val="2432255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7D708-B104-6148-8F65-B43F686AE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67E668-28C0-4840-BA73-F779A5BFF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12192000" cy="6866523"/>
          </a:xfrm>
        </p:spPr>
      </p:pic>
    </p:spTree>
    <p:extLst>
      <p:ext uri="{BB962C8B-B14F-4D97-AF65-F5344CB8AC3E}">
        <p14:creationId xmlns:p14="http://schemas.microsoft.com/office/powerpoint/2010/main" val="423164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E98CE-7138-3248-B0BE-0E855E9DC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2C5CEA-BCD1-DE45-A38D-D7C5FD74E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103981"/>
            <a:ext cx="12192000" cy="7065962"/>
          </a:xfrm>
        </p:spPr>
      </p:pic>
    </p:spTree>
    <p:extLst>
      <p:ext uri="{BB962C8B-B14F-4D97-AF65-F5344CB8AC3E}">
        <p14:creationId xmlns:p14="http://schemas.microsoft.com/office/powerpoint/2010/main" val="3809974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2B8EE-F6A1-B040-B460-9B6B70174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4CF66-D49F-B74B-A858-6B1B8C58D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water, large, sitting, ocean&#10;&#10;Description automatically generated">
            <a:extLst>
              <a:ext uri="{FF2B5EF4-FFF2-40B4-BE49-F238E27FC236}">
                <a16:creationId xmlns:a16="http://schemas.microsoft.com/office/drawing/2014/main" id="{FFC9AAAE-793C-4A4C-9ACB-55AE02EB5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9" r="8549"/>
          <a:stretch/>
        </p:blipFill>
        <p:spPr>
          <a:xfrm>
            <a:off x="0" y="-73152"/>
            <a:ext cx="12192000" cy="70043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6E61ED-6FFD-FF43-837A-42B109697F7F}"/>
              </a:ext>
            </a:extLst>
          </p:cNvPr>
          <p:cNvSpPr/>
          <p:nvPr/>
        </p:nvSpPr>
        <p:spPr>
          <a:xfrm>
            <a:off x="1036027" y="523081"/>
            <a:ext cx="10119946" cy="5811838"/>
          </a:xfrm>
          <a:prstGeom prst="rect">
            <a:avLst/>
          </a:prstGeom>
          <a:solidFill>
            <a:schemeClr val="tx1">
              <a:lumMod val="95000"/>
              <a:lumOff val="5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AEC380-2985-8042-BBBC-3CCBE276ECB2}"/>
              </a:ext>
            </a:extLst>
          </p:cNvPr>
          <p:cNvSpPr txBox="1">
            <a:spLocks/>
          </p:cNvSpPr>
          <p:nvPr/>
        </p:nvSpPr>
        <p:spPr>
          <a:xfrm>
            <a:off x="2473256" y="795899"/>
            <a:ext cx="7245488" cy="1333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What We Know --- Future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88376-AAEB-E147-95E1-77CCDFFD8010}"/>
              </a:ext>
            </a:extLst>
          </p:cNvPr>
          <p:cNvSpPr txBox="1"/>
          <p:nvPr/>
        </p:nvSpPr>
        <p:spPr>
          <a:xfrm>
            <a:off x="2386000" y="2606852"/>
            <a:ext cx="2400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Thermal Inertia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Composition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69AD8D6-5010-9A44-B876-9A5A4C0CA881}"/>
              </a:ext>
            </a:extLst>
          </p:cNvPr>
          <p:cNvSpPr txBox="1">
            <a:spLocks/>
          </p:cNvSpPr>
          <p:nvPr/>
        </p:nvSpPr>
        <p:spPr>
          <a:xfrm>
            <a:off x="6405124" y="2639857"/>
            <a:ext cx="4467090" cy="2714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Stream Order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Sinuosity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Constrained Origin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Lava Tube?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Infilled Ancient Valley Network?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02C49E-A995-104F-B0CB-BDC8A657DE5E}"/>
              </a:ext>
            </a:extLst>
          </p:cNvPr>
          <p:cNvCxnSpPr>
            <a:cxnSpLocks/>
          </p:cNvCxnSpPr>
          <p:nvPr/>
        </p:nvCxnSpPr>
        <p:spPr>
          <a:xfrm>
            <a:off x="1488830" y="2128965"/>
            <a:ext cx="92143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685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273</Words>
  <Application>Microsoft Macintosh PowerPoint</Application>
  <PresentationFormat>Widescreen</PresentationFormat>
  <Paragraphs>47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Investigating Ancient Inverted Valley Networks on Mars</vt:lpstr>
      <vt:lpstr>Background</vt:lpstr>
      <vt:lpstr>Valley Networks</vt:lpstr>
      <vt:lpstr>Olivine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Ancient Inverted Valley Networks on Mars</dc:title>
  <dc:creator>Hannah Francesca Zigo</dc:creator>
  <cp:lastModifiedBy>Hannah Francesca Zigo</cp:lastModifiedBy>
  <cp:revision>2</cp:revision>
  <dcterms:created xsi:type="dcterms:W3CDTF">2020-04-03T21:56:03Z</dcterms:created>
  <dcterms:modified xsi:type="dcterms:W3CDTF">2020-04-03T22:06:34Z</dcterms:modified>
</cp:coreProperties>
</file>